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60" r:id="rId2"/>
  </p:sldIdLst>
  <p:sldSz cx="6858000" cy="12192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94660"/>
  </p:normalViewPr>
  <p:slideViewPr>
    <p:cSldViewPr snapToGrid="0">
      <p:cViewPr>
        <p:scale>
          <a:sx n="70" d="100"/>
          <a:sy n="70" d="100"/>
        </p:scale>
        <p:origin x="1908" y="48"/>
      </p:cViewPr>
      <p:guideLst/>
    </p:cSldViewPr>
  </p:slideViewPr>
  <p:notesTextViewPr>
    <p:cViewPr>
      <p:scale>
        <a:sx n="1" d="1"/>
        <a:sy n="1" d="1"/>
      </p:scale>
      <p:origin x="0" y="0"/>
    </p:cViewPr>
  </p:notesTextViewPr>
  <p:notesViewPr>
    <p:cSldViewPr snapToGrid="0">
      <p:cViewPr varScale="1">
        <p:scale>
          <a:sx n="52" d="100"/>
          <a:sy n="52" d="100"/>
        </p:scale>
        <p:origin x="1356" y="9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2CFCECB-255B-4C18-A3C4-75EE0962ACDB}"/>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14C3840-79FE-429A-995E-91EA29E26C2D}"/>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E00DEC41-1EB0-494E-AD24-BD826A34027F}" type="datetimeFigureOut">
              <a:rPr kumimoji="1" lang="ja-JP" altLang="en-US" smtClean="0"/>
              <a:t>2021/9/19</a:t>
            </a:fld>
            <a:endParaRPr kumimoji="1" lang="ja-JP" altLang="en-US"/>
          </a:p>
        </p:txBody>
      </p:sp>
      <p:sp>
        <p:nvSpPr>
          <p:cNvPr id="4" name="フッター プレースホルダー 3">
            <a:extLst>
              <a:ext uri="{FF2B5EF4-FFF2-40B4-BE49-F238E27FC236}">
                <a16:creationId xmlns:a16="http://schemas.microsoft.com/office/drawing/2014/main" id="{DE41B6BD-6851-4A10-B0A1-467BDDF11B53}"/>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6319350B-244B-4232-94F9-B7965DE880A8}"/>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B4A4FEF1-15B5-47A5-83D6-2099B5ADF27E}" type="slidenum">
              <a:rPr kumimoji="1" lang="ja-JP" altLang="en-US" smtClean="0"/>
              <a:t>‹#›</a:t>
            </a:fld>
            <a:endParaRPr kumimoji="1" lang="ja-JP" altLang="en-US"/>
          </a:p>
        </p:txBody>
      </p:sp>
    </p:spTree>
    <p:extLst>
      <p:ext uri="{BB962C8B-B14F-4D97-AF65-F5344CB8AC3E}">
        <p14:creationId xmlns:p14="http://schemas.microsoft.com/office/powerpoint/2010/main" val="33928444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30298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366630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345890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241274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179271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71040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74176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199978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32462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3684616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30A98B-1FE7-4883-ACD4-9F3ADFA741BA}" type="datetimeFigureOut">
              <a:rPr kumimoji="1" lang="ja-JP" altLang="en-US" smtClean="0"/>
              <a:t>2021/9/19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242405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D30A98B-1FE7-4883-ACD4-9F3ADFA741BA}" type="datetimeFigureOut">
              <a:rPr kumimoji="1" lang="ja-JP" altLang="en-US" smtClean="0"/>
              <a:t>2021/9/19</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D920BBB-EF4A-416A-BB3B-381259E83461}" type="slidenum">
              <a:rPr kumimoji="1" lang="ja-JP" altLang="en-US" smtClean="0"/>
              <a:t>‹#›</a:t>
            </a:fld>
            <a:endParaRPr kumimoji="1" lang="ja-JP" altLang="en-US"/>
          </a:p>
        </p:txBody>
      </p:sp>
    </p:spTree>
    <p:extLst>
      <p:ext uri="{BB962C8B-B14F-4D97-AF65-F5344CB8AC3E}">
        <p14:creationId xmlns:p14="http://schemas.microsoft.com/office/powerpoint/2010/main" val="1762452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5C9A82B8-C9B8-4BE8-A34E-3D6103ED4011}"/>
              </a:ext>
            </a:extLst>
          </p:cNvPr>
          <p:cNvSpPr/>
          <p:nvPr/>
        </p:nvSpPr>
        <p:spPr>
          <a:xfrm>
            <a:off x="66847" y="4152285"/>
            <a:ext cx="6739177" cy="294409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四角形: 角を丸くする 13">
            <a:extLst>
              <a:ext uri="{FF2B5EF4-FFF2-40B4-BE49-F238E27FC236}">
                <a16:creationId xmlns:a16="http://schemas.microsoft.com/office/drawing/2014/main" id="{B1B56A14-B22B-488B-BC05-49971BA8C58A}"/>
              </a:ext>
            </a:extLst>
          </p:cNvPr>
          <p:cNvSpPr/>
          <p:nvPr/>
        </p:nvSpPr>
        <p:spPr>
          <a:xfrm>
            <a:off x="66847" y="2856120"/>
            <a:ext cx="6739177" cy="1140896"/>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3D156248-FB88-4549-B5BB-D9BB67E6AA99}"/>
              </a:ext>
            </a:extLst>
          </p:cNvPr>
          <p:cNvSpPr>
            <a:spLocks noGrp="1"/>
          </p:cNvSpPr>
          <p:nvPr>
            <p:ph type="ctrTitle"/>
          </p:nvPr>
        </p:nvSpPr>
        <p:spPr>
          <a:xfrm>
            <a:off x="39189" y="1250973"/>
            <a:ext cx="6858000" cy="1843918"/>
          </a:xfrm>
        </p:spPr>
        <p:txBody>
          <a:bodyPr anchor="t">
            <a:normAutofit fontScale="90000"/>
          </a:bodyPr>
          <a:lstStyle/>
          <a:p>
            <a:br>
              <a:rPr lang="en-US" altLang="ja-JP" sz="2700" dirty="0">
                <a:latin typeface="ＭＳ Ｐゴシック" panose="020B0600070205080204" pitchFamily="50" charset="-128"/>
                <a:ea typeface="ＭＳ Ｐゴシック" panose="020B0600070205080204" pitchFamily="50" charset="-128"/>
              </a:rPr>
            </a:br>
            <a:r>
              <a:rPr lang="en-US" altLang="ja-JP" sz="2700" dirty="0">
                <a:latin typeface="ＭＳ Ｐゴシック" panose="020B0600070205080204" pitchFamily="50" charset="-128"/>
                <a:ea typeface="ＭＳ Ｐゴシック" panose="020B0600070205080204" pitchFamily="50" charset="-128"/>
              </a:rPr>
              <a:t>2021</a:t>
            </a:r>
            <a:r>
              <a:rPr lang="ja-JP" altLang="en-US" sz="2700" dirty="0">
                <a:latin typeface="ＭＳ Ｐゴシック" panose="020B0600070205080204" pitchFamily="50" charset="-128"/>
                <a:ea typeface="ＭＳ Ｐゴシック" panose="020B0600070205080204" pitchFamily="50" charset="-128"/>
              </a:rPr>
              <a:t>年度</a:t>
            </a:r>
            <a:br>
              <a:rPr kumimoji="1" lang="en-US" altLang="ja-JP" sz="2700" dirty="0">
                <a:latin typeface="ＭＳ Ｐゴシック" panose="020B0600070205080204" pitchFamily="50" charset="-128"/>
                <a:ea typeface="ＭＳ Ｐゴシック" panose="020B0600070205080204" pitchFamily="50" charset="-128"/>
              </a:rPr>
            </a:br>
            <a:r>
              <a:rPr kumimoji="1" lang="ja-JP" altLang="en-US" sz="5800" b="1" dirty="0">
                <a:ln>
                  <a:solidFill>
                    <a:sysClr val="windowText" lastClr="000000"/>
                  </a:solidFill>
                </a:ln>
                <a:solidFill>
                  <a:srgbClr val="00B050"/>
                </a:solidFill>
                <a:latin typeface="ＭＳ Ｐゴシック" panose="020B0600070205080204" pitchFamily="50" charset="-128"/>
                <a:ea typeface="ＭＳ Ｐゴシック" panose="020B0600070205080204" pitchFamily="50" charset="-128"/>
              </a:rPr>
              <a:t>憲法・平和・人権学習会</a:t>
            </a:r>
            <a:br>
              <a:rPr kumimoji="1" lang="en-US" altLang="ja-JP" sz="3100" b="1" dirty="0">
                <a:latin typeface="ＭＳ Ｐゴシック" panose="020B0600070205080204" pitchFamily="50" charset="-128"/>
                <a:ea typeface="ＭＳ Ｐゴシック" panose="020B0600070205080204" pitchFamily="50" charset="-128"/>
              </a:rPr>
            </a:br>
            <a:r>
              <a:rPr kumimoji="1" lang="ja-JP" altLang="en-US" sz="3100" b="1" dirty="0">
                <a:latin typeface="ＭＳ Ｐゴシック" panose="020B0600070205080204" pitchFamily="50" charset="-128"/>
                <a:ea typeface="ＭＳ Ｐゴシック" panose="020B0600070205080204" pitchFamily="50" charset="-128"/>
              </a:rPr>
              <a:t>　</a:t>
            </a:r>
            <a:br>
              <a:rPr kumimoji="1" lang="en-US" altLang="ja-JP" sz="3100" b="1" dirty="0">
                <a:effectLst>
                  <a:outerShdw blurRad="38100" dist="38100" dir="2700000" algn="tl">
                    <a:srgbClr val="000000">
                      <a:alpha val="43137"/>
                    </a:srgbClr>
                  </a:outerShdw>
                </a:effectLst>
                <a:uFill>
                  <a:solidFill>
                    <a:srgbClr val="FFFF00"/>
                  </a:solidFill>
                </a:uFill>
                <a:latin typeface="ＭＳ Ｐゴシック" panose="020B0600070205080204" pitchFamily="50" charset="-128"/>
                <a:ea typeface="ＭＳ Ｐゴシック" panose="020B0600070205080204" pitchFamily="50" charset="-128"/>
              </a:rPr>
            </a:br>
            <a:endParaRPr lang="ja-JP" altLang="en-US" sz="3100" b="1" dirty="0">
              <a:effectLst>
                <a:outerShdw blurRad="38100" dist="38100" dir="2700000" algn="tl">
                  <a:srgbClr val="000000">
                    <a:alpha val="43137"/>
                  </a:srgbClr>
                </a:outerShdw>
              </a:effectLst>
              <a:uFill>
                <a:solidFill>
                  <a:schemeClr val="accent6">
                    <a:lumMod val="75000"/>
                  </a:schemeClr>
                </a:solidFill>
              </a:uFill>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5DB5A35D-3887-4EA7-85D2-977511409EDF}"/>
              </a:ext>
            </a:extLst>
          </p:cNvPr>
          <p:cNvSpPr>
            <a:spLocks noGrp="1"/>
          </p:cNvSpPr>
          <p:nvPr>
            <p:ph type="subTitle" idx="1"/>
          </p:nvPr>
        </p:nvSpPr>
        <p:spPr>
          <a:xfrm>
            <a:off x="174091" y="4289399"/>
            <a:ext cx="6509820" cy="2944096"/>
          </a:xfrm>
        </p:spPr>
        <p:txBody>
          <a:bodyPr>
            <a:noAutofit/>
          </a:bodyPr>
          <a:lstStyle/>
          <a:p>
            <a:pPr algn="l"/>
            <a:r>
              <a:rPr kumimoji="1" lang="ja-JP" altLang="en-US" sz="2000" dirty="0"/>
              <a:t>　近年、出入国在留管理局施設における外国人の拘留、性的マイノリティーの人々に対する差別発言、少数民族に対する強制労働の疑いなど、国内外で少数者に対する人権侵害に関する報道が増えていることに気づかされます。</a:t>
            </a:r>
            <a:endParaRPr kumimoji="1" lang="en-US" altLang="ja-JP" sz="2000" dirty="0"/>
          </a:p>
          <a:p>
            <a:pPr algn="l"/>
            <a:r>
              <a:rPr kumimoji="1" lang="ja-JP" altLang="en-US" sz="2000" dirty="0"/>
              <a:t>　すべての人が自分らしく生きていくことができる社会の実現に向け、埼玉和光教会に連なる私たちが何ができるか、今年度は「部落問題」を取り上げて考えてみたいと思います。</a:t>
            </a:r>
          </a:p>
        </p:txBody>
      </p:sp>
      <p:sp>
        <p:nvSpPr>
          <p:cNvPr id="5" name="字幕 2">
            <a:extLst>
              <a:ext uri="{FF2B5EF4-FFF2-40B4-BE49-F238E27FC236}">
                <a16:creationId xmlns:a16="http://schemas.microsoft.com/office/drawing/2014/main" id="{424128A4-4504-4DE2-82A1-6EFCF55E196F}"/>
              </a:ext>
            </a:extLst>
          </p:cNvPr>
          <p:cNvSpPr txBox="1">
            <a:spLocks/>
          </p:cNvSpPr>
          <p:nvPr/>
        </p:nvSpPr>
        <p:spPr>
          <a:xfrm>
            <a:off x="51976" y="2809228"/>
            <a:ext cx="6755982" cy="1140894"/>
          </a:xfrm>
          <a:prstGeom prst="rect">
            <a:avLst/>
          </a:prstGeom>
        </p:spPr>
        <p:txBody>
          <a:bodyPr vert="horz" lIns="91440" tIns="45720" rIns="91440" bIns="45720" rtlCol="0">
            <a:normAutofit fontScale="700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endParaRPr lang="en-US" altLang="ja-JP" sz="2800" b="1" dirty="0"/>
          </a:p>
          <a:p>
            <a:r>
              <a:rPr lang="en-US" altLang="ja-JP" sz="4600" b="1" dirty="0"/>
              <a:t>10</a:t>
            </a:r>
            <a:r>
              <a:rPr lang="ja-JP" altLang="en-US" sz="4600" dirty="0"/>
              <a:t>月</a:t>
            </a:r>
            <a:r>
              <a:rPr lang="en-US" altLang="ja-JP" sz="4600" b="1" dirty="0"/>
              <a:t>24</a:t>
            </a:r>
            <a:r>
              <a:rPr lang="ja-JP" altLang="en-US" sz="4600" dirty="0"/>
              <a:t>日（</a:t>
            </a:r>
            <a:r>
              <a:rPr lang="ja-JP" altLang="en-US" sz="4600" b="1" dirty="0"/>
              <a:t>日</a:t>
            </a:r>
            <a:r>
              <a:rPr lang="ja-JP" altLang="en-US" sz="4600" dirty="0"/>
              <a:t>）</a:t>
            </a:r>
            <a:r>
              <a:rPr lang="en-US" altLang="ja-JP" sz="4600" b="1" dirty="0"/>
              <a:t> 12:30</a:t>
            </a:r>
            <a:r>
              <a:rPr lang="ja-JP" altLang="en-US" sz="4600" b="1" dirty="0"/>
              <a:t>～</a:t>
            </a:r>
            <a:r>
              <a:rPr lang="en-US" altLang="ja-JP" sz="4600" b="1" dirty="0"/>
              <a:t>14:00</a:t>
            </a:r>
          </a:p>
          <a:p>
            <a:r>
              <a:rPr kumimoji="1" lang="ja-JP" altLang="en-US" sz="3500" b="1" dirty="0">
                <a:solidFill>
                  <a:schemeClr val="tx1"/>
                </a:solidFill>
              </a:rPr>
              <a:t>予約不要／入場無料</a:t>
            </a:r>
          </a:p>
        </p:txBody>
      </p:sp>
      <p:pic>
        <p:nvPicPr>
          <p:cNvPr id="12" name="図 11">
            <a:extLst>
              <a:ext uri="{FF2B5EF4-FFF2-40B4-BE49-F238E27FC236}">
                <a16:creationId xmlns:a16="http://schemas.microsoft.com/office/drawing/2014/main" id="{A2ED99F5-20E2-469A-B711-7761F7EFA1CB}"/>
              </a:ext>
            </a:extLst>
          </p:cNvPr>
          <p:cNvPicPr>
            <a:picLocks noChangeAspect="1"/>
          </p:cNvPicPr>
          <p:nvPr/>
        </p:nvPicPr>
        <p:blipFill rotWithShape="1">
          <a:blip r:embed="rId2"/>
          <a:srcRect l="32654" t="24222" r="9067" b="12619"/>
          <a:stretch/>
        </p:blipFill>
        <p:spPr>
          <a:xfrm>
            <a:off x="39189" y="7228205"/>
            <a:ext cx="6766835" cy="4693927"/>
          </a:xfrm>
          <a:prstGeom prst="rect">
            <a:avLst/>
          </a:prstGeom>
        </p:spPr>
      </p:pic>
      <p:sp>
        <p:nvSpPr>
          <p:cNvPr id="13" name="タイトル 1">
            <a:extLst>
              <a:ext uri="{FF2B5EF4-FFF2-40B4-BE49-F238E27FC236}">
                <a16:creationId xmlns:a16="http://schemas.microsoft.com/office/drawing/2014/main" id="{9B83112D-6B2E-4F1A-9DE4-D1CF5E06DB03}"/>
              </a:ext>
            </a:extLst>
          </p:cNvPr>
          <p:cNvSpPr txBox="1">
            <a:spLocks/>
          </p:cNvSpPr>
          <p:nvPr/>
        </p:nvSpPr>
        <p:spPr>
          <a:xfrm>
            <a:off x="395096" y="884651"/>
            <a:ext cx="6755981" cy="887156"/>
          </a:xfrm>
          <a:prstGeom prst="rect">
            <a:avLst/>
          </a:prstGeom>
        </p:spPr>
        <p:txBody>
          <a:bodyPr vert="horz" lIns="91440" tIns="45720" rIns="91440" bIns="45720" rtlCol="0" anchor="t">
            <a:normAutofit fontScale="97500"/>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endParaRPr lang="en-US" altLang="ja-JP" sz="2700" dirty="0">
              <a:latin typeface="ＭＳ Ｐゴシック" panose="020B0600070205080204" pitchFamily="50" charset="-128"/>
              <a:ea typeface="ＭＳ Ｐゴシック" panose="020B0600070205080204" pitchFamily="50" charset="-128"/>
            </a:endParaRPr>
          </a:p>
          <a:p>
            <a:r>
              <a:rPr lang="ja-JP" altLang="en-US" sz="2700" dirty="0">
                <a:latin typeface="ＭＳ Ｐゴシック" panose="020B0600070205080204" pitchFamily="50" charset="-128"/>
                <a:ea typeface="ＭＳ Ｐゴシック" panose="020B0600070205080204" pitchFamily="50" charset="-128"/>
              </a:rPr>
              <a:t>日本基督教団埼玉和光教会</a:t>
            </a:r>
            <a:endParaRPr lang="ja-JP" altLang="en-US" sz="2500" b="1" dirty="0">
              <a:latin typeface="ＭＳ Ｐゴシック" panose="020B0600070205080204" pitchFamily="50" charset="-128"/>
              <a:ea typeface="ＭＳ Ｐゴシック" panose="020B0600070205080204" pitchFamily="50" charset="-128"/>
            </a:endParaRPr>
          </a:p>
        </p:txBody>
      </p:sp>
      <p:sp>
        <p:nvSpPr>
          <p:cNvPr id="7" name="字幕 2">
            <a:extLst>
              <a:ext uri="{FF2B5EF4-FFF2-40B4-BE49-F238E27FC236}">
                <a16:creationId xmlns:a16="http://schemas.microsoft.com/office/drawing/2014/main" id="{29EB4487-CC61-42B2-886B-53774BAA4329}"/>
              </a:ext>
            </a:extLst>
          </p:cNvPr>
          <p:cNvSpPr txBox="1">
            <a:spLocks/>
          </p:cNvSpPr>
          <p:nvPr/>
        </p:nvSpPr>
        <p:spPr>
          <a:xfrm>
            <a:off x="174091" y="7597232"/>
            <a:ext cx="6509820" cy="2920351"/>
          </a:xfrm>
          <a:prstGeom prst="rect">
            <a:avLst/>
          </a:prstGeom>
        </p:spPr>
        <p:txBody>
          <a:bodyPr vert="horz" lIns="91440" tIns="45720" rIns="91440" bIns="45720" rtlCol="0">
            <a:normAutofit fontScale="85000"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kumimoji="1" lang="ja-JP" altLang="en-US" b="1" dirty="0">
                <a:solidFill>
                  <a:schemeClr val="bg1"/>
                </a:solidFill>
              </a:rPr>
              <a:t>講師紹介</a:t>
            </a:r>
            <a:endParaRPr kumimoji="1" lang="en-US" altLang="ja-JP" b="1" dirty="0">
              <a:solidFill>
                <a:schemeClr val="bg1"/>
              </a:solidFill>
            </a:endParaRPr>
          </a:p>
          <a:p>
            <a:pPr algn="l"/>
            <a:r>
              <a:rPr lang="ja-JP" altLang="en-US" sz="2800" b="1" dirty="0">
                <a:solidFill>
                  <a:schemeClr val="bg1"/>
                </a:solidFill>
              </a:rPr>
              <a:t>安田耕一</a:t>
            </a:r>
            <a:r>
              <a:rPr lang="ja-JP" altLang="en-US" b="1" dirty="0">
                <a:solidFill>
                  <a:schemeClr val="bg1"/>
                </a:solidFill>
              </a:rPr>
              <a:t>さん</a:t>
            </a:r>
            <a:endParaRPr lang="en-US" altLang="ja-JP" b="1" dirty="0">
              <a:solidFill>
                <a:schemeClr val="bg1"/>
              </a:solidFill>
            </a:endParaRPr>
          </a:p>
          <a:p>
            <a:pPr algn="l"/>
            <a:r>
              <a:rPr lang="ja-JP" altLang="en-US" b="1" dirty="0">
                <a:solidFill>
                  <a:schemeClr val="bg1"/>
                </a:solidFill>
              </a:rPr>
              <a:t>日本基督教団 太田八幡教会会員</a:t>
            </a:r>
            <a:endParaRPr lang="en-US" altLang="ja-JP" b="1" dirty="0">
              <a:solidFill>
                <a:schemeClr val="bg1"/>
              </a:solidFill>
            </a:endParaRPr>
          </a:p>
          <a:p>
            <a:pPr algn="l"/>
            <a:r>
              <a:rPr lang="ja-JP" altLang="en-US" b="1" dirty="0">
                <a:solidFill>
                  <a:schemeClr val="bg1"/>
                </a:solidFill>
              </a:rPr>
              <a:t>関東教区部落解放推進委員会協力委員（</a:t>
            </a:r>
            <a:r>
              <a:rPr lang="en-US" altLang="ja-JP" b="1" dirty="0">
                <a:solidFill>
                  <a:schemeClr val="bg1"/>
                </a:solidFill>
              </a:rPr>
              <a:t>2002-2021</a:t>
            </a:r>
            <a:r>
              <a:rPr lang="ja-JP" altLang="en-US" b="1" dirty="0">
                <a:solidFill>
                  <a:schemeClr val="bg1"/>
                </a:solidFill>
              </a:rPr>
              <a:t>）</a:t>
            </a:r>
            <a:endParaRPr lang="en-US" altLang="ja-JP" b="1" dirty="0">
              <a:solidFill>
                <a:schemeClr val="bg1"/>
              </a:solidFill>
            </a:endParaRPr>
          </a:p>
          <a:p>
            <a:pPr algn="l"/>
            <a:r>
              <a:rPr lang="ja-JP" altLang="en-US" b="1" dirty="0">
                <a:solidFill>
                  <a:schemeClr val="bg1"/>
                </a:solidFill>
              </a:rPr>
              <a:t>日本基督教団部落解放センター運営委員（</a:t>
            </a:r>
            <a:r>
              <a:rPr lang="en-US" altLang="ja-JP" b="1" dirty="0">
                <a:solidFill>
                  <a:schemeClr val="bg1"/>
                </a:solidFill>
              </a:rPr>
              <a:t>2017-2021</a:t>
            </a:r>
            <a:r>
              <a:rPr lang="ja-JP" altLang="en-US" b="1" dirty="0">
                <a:solidFill>
                  <a:schemeClr val="bg1"/>
                </a:solidFill>
              </a:rPr>
              <a:t>）</a:t>
            </a:r>
            <a:endParaRPr lang="en-US" altLang="ja-JP" b="1" dirty="0">
              <a:solidFill>
                <a:schemeClr val="bg1"/>
              </a:solidFill>
            </a:endParaRPr>
          </a:p>
          <a:p>
            <a:pPr algn="l"/>
            <a:r>
              <a:rPr lang="ja-JP" altLang="en-US" b="1" dirty="0">
                <a:solidFill>
                  <a:schemeClr val="bg1"/>
                </a:solidFill>
              </a:rPr>
              <a:t>フィリピン・ルソン島北部山岳地帯農村開発プロジェクト（</a:t>
            </a:r>
            <a:r>
              <a:rPr lang="en-US" altLang="ja-JP" b="1" dirty="0">
                <a:solidFill>
                  <a:schemeClr val="bg1"/>
                </a:solidFill>
              </a:rPr>
              <a:t>1986-</a:t>
            </a:r>
            <a:r>
              <a:rPr lang="ja-JP" altLang="en-US" b="1" dirty="0">
                <a:solidFill>
                  <a:schemeClr val="bg1"/>
                </a:solidFill>
              </a:rPr>
              <a:t>　）</a:t>
            </a:r>
            <a:endParaRPr lang="en-US" altLang="ja-JP" b="1" dirty="0">
              <a:solidFill>
                <a:schemeClr val="bg1"/>
              </a:solidFill>
            </a:endParaRPr>
          </a:p>
          <a:p>
            <a:pPr algn="l"/>
            <a:r>
              <a:rPr lang="ja-JP" altLang="en-US" b="1" dirty="0">
                <a:solidFill>
                  <a:schemeClr val="bg1"/>
                </a:solidFill>
              </a:rPr>
              <a:t>南インドｰ農村地域のダリット</a:t>
            </a:r>
            <a:r>
              <a:rPr lang="en-US" altLang="ja-JP" b="1" dirty="0">
                <a:solidFill>
                  <a:schemeClr val="bg1"/>
                </a:solidFill>
              </a:rPr>
              <a:t>(</a:t>
            </a:r>
            <a:r>
              <a:rPr lang="ja-JP" altLang="en-US" b="1" dirty="0">
                <a:solidFill>
                  <a:schemeClr val="bg1"/>
                </a:solidFill>
              </a:rPr>
              <a:t>被差別民</a:t>
            </a:r>
            <a:r>
              <a:rPr lang="en-US" altLang="ja-JP" b="1" dirty="0">
                <a:solidFill>
                  <a:schemeClr val="bg1"/>
                </a:solidFill>
              </a:rPr>
              <a:t>)</a:t>
            </a:r>
            <a:r>
              <a:rPr lang="ja-JP" altLang="en-US" b="1" dirty="0">
                <a:solidFill>
                  <a:schemeClr val="bg1"/>
                </a:solidFill>
              </a:rPr>
              <a:t>の自立支援活動（</a:t>
            </a:r>
            <a:r>
              <a:rPr lang="en-US" altLang="ja-JP" b="1" dirty="0">
                <a:solidFill>
                  <a:schemeClr val="bg1"/>
                </a:solidFill>
              </a:rPr>
              <a:t>1992-</a:t>
            </a:r>
            <a:r>
              <a:rPr lang="ja-JP" altLang="en-US" b="1" dirty="0">
                <a:solidFill>
                  <a:schemeClr val="bg1"/>
                </a:solidFill>
              </a:rPr>
              <a:t>　）</a:t>
            </a:r>
            <a:endParaRPr lang="en-US" altLang="ja-JP" b="1" dirty="0">
              <a:solidFill>
                <a:schemeClr val="bg1"/>
              </a:solidFill>
            </a:endParaRPr>
          </a:p>
          <a:p>
            <a:pPr algn="l"/>
            <a:r>
              <a:rPr lang="ja-JP" altLang="en-US" b="1" dirty="0">
                <a:solidFill>
                  <a:schemeClr val="bg1"/>
                </a:solidFill>
              </a:rPr>
              <a:t>渡良瀬川鉱毒根絶太田期成同盟会員</a:t>
            </a:r>
            <a:endParaRPr lang="en-US" altLang="ja-JP" b="1" dirty="0">
              <a:solidFill>
                <a:schemeClr val="bg1"/>
              </a:solidFill>
            </a:endParaRPr>
          </a:p>
          <a:p>
            <a:pPr algn="l"/>
            <a:r>
              <a:rPr lang="ja-JP" altLang="en-US" b="1" dirty="0">
                <a:solidFill>
                  <a:schemeClr val="bg1"/>
                </a:solidFill>
              </a:rPr>
              <a:t>太田市足尾鉱毒資料展示室のボランティア解説員</a:t>
            </a:r>
            <a:endParaRPr lang="en-US" altLang="ja-JP" b="1" dirty="0">
              <a:solidFill>
                <a:schemeClr val="bg1"/>
              </a:solidFill>
            </a:endParaRPr>
          </a:p>
          <a:p>
            <a:pPr algn="l"/>
            <a:endParaRPr lang="en-US" altLang="ja-JP" b="1" dirty="0">
              <a:solidFill>
                <a:schemeClr val="bg1"/>
              </a:solidFill>
            </a:endParaRPr>
          </a:p>
          <a:p>
            <a:pPr algn="l"/>
            <a:endParaRPr lang="en-US" altLang="ja-JP" dirty="0">
              <a:solidFill>
                <a:schemeClr val="bg1"/>
              </a:solidFill>
            </a:endParaRPr>
          </a:p>
          <a:p>
            <a:pPr algn="l"/>
            <a:endParaRPr lang="ja-JP" altLang="en-US" dirty="0">
              <a:solidFill>
                <a:schemeClr val="bg1"/>
              </a:solidFill>
            </a:endParaRPr>
          </a:p>
        </p:txBody>
      </p:sp>
    </p:spTree>
    <p:extLst>
      <p:ext uri="{BB962C8B-B14F-4D97-AF65-F5344CB8AC3E}">
        <p14:creationId xmlns:p14="http://schemas.microsoft.com/office/powerpoint/2010/main" val="31091264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7315</TotalTime>
  <Words>208</Words>
  <Application>Microsoft Office PowerPoint</Application>
  <PresentationFormat>ワイド画面</PresentationFormat>
  <Paragraphs>18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游ゴシック</vt:lpstr>
      <vt:lpstr>Arial</vt:lpstr>
      <vt:lpstr>Calibri</vt:lpstr>
      <vt:lpstr>Calibri Light</vt:lpstr>
      <vt:lpstr>Office テーマ</vt:lpstr>
      <vt:lpstr> 2021年度 憲法・平和・人権学習会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日本キリスト教団埼玉和光教会  人権勉強会 「私たちと人権」 ～わたしが私しらしく生きるために～ </dc:title>
  <dc:creator>Ken YAMADA</dc:creator>
  <cp:lastModifiedBy>敏宏</cp:lastModifiedBy>
  <cp:revision>21</cp:revision>
  <cp:lastPrinted>2021-08-31T23:53:17Z</cp:lastPrinted>
  <dcterms:created xsi:type="dcterms:W3CDTF">2021-05-27T00:23:00Z</dcterms:created>
  <dcterms:modified xsi:type="dcterms:W3CDTF">2021-09-22T01:56:20Z</dcterms:modified>
</cp:coreProperties>
</file>